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yne"/>
      <p:regular r:id="rId16"/>
    </p:embeddedFont>
    <p:embeddedFont>
      <p:font typeface="Syne"/>
      <p:regular r:id="rId17"/>
    </p:embeddedFont>
    <p:embeddedFont>
      <p:font typeface="Overpass Light"/>
      <p:regular r:id="rId18"/>
    </p:embeddedFont>
    <p:embeddedFont>
      <p:font typeface="Overpass Light"/>
      <p:regular r:id="rId19"/>
    </p:embeddedFont>
    <p:embeddedFont>
      <p:font typeface="Overpass Light"/>
      <p:regular r:id="rId20"/>
    </p:embeddedFont>
    <p:embeddedFont>
      <p:font typeface="Overpass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Analyzing 3,900 purchases to uncover spending patterns, customer segments, and subscription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17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Overview &amp; Dataset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49441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3406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3897154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Analyze 3,900 purchases to understand spending, segments, preferences, and subscriptions.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107067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37484" y="5364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Dataset Details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37484" y="5854779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18 columns including demographics, purchase details, and shopping behavior. 37 missing values in Review Rating.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869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Exploratory Data Analysis (EDA) with Python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987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94923"/>
            <a:ext cx="4196358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69231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21397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Imported dataset with pandas, checked structure and summary statistics.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3987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194923"/>
            <a:ext cx="4196358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69231"/>
            <a:ext cx="34911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5964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Imputed missing 'Review Rating' values using the median of each product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3987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194923"/>
            <a:ext cx="4196358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69231"/>
            <a:ext cx="38170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5964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Renamed columns to snake_case for improved readability and documentation.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3451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700236"/>
            <a:ext cx="6407944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874544"/>
            <a:ext cx="31253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36496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Created 'age_group' and 'purchase_frequency_days' columns for deeper analysis.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53451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700236"/>
            <a:ext cx="6407944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874544"/>
            <a:ext cx="48375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Consistency &amp;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36496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Dropped redundant 'promo_code_used' and loaded cleaned data into PostgreSQL.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7250"/>
            <a:ext cx="87082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Performance Indicators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3004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4114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Total Customers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125278" y="308300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$59.76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4231719" y="4114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Average Purchase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456884" y="308300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$157,890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7563326" y="4114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Male Revenue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788491" y="308300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$75,191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894933" y="4114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Female Revenue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791081" y="503610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3.75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5897523" y="6067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Avg Rating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49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779" y="588764"/>
            <a:ext cx="7645241" cy="1338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SQL Analysis: Key Business Insights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5779" y="2569250"/>
            <a:ext cx="3715583" cy="2613541"/>
          </a:xfrm>
          <a:prstGeom prst="roundRect">
            <a:avLst>
              <a:gd name="adj" fmla="val 5598"/>
            </a:avLst>
          </a:prstGeom>
          <a:solidFill>
            <a:srgbClr val="FFFDE6"/>
          </a:solidFill>
          <a:ln/>
        </p:spPr>
      </p:sp>
      <p:sp>
        <p:nvSpPr>
          <p:cNvPr id="5" name="Shape 2"/>
          <p:cNvSpPr/>
          <p:nvPr/>
        </p:nvSpPr>
        <p:spPr>
          <a:xfrm>
            <a:off x="6235779" y="2538770"/>
            <a:ext cx="3715583" cy="121920"/>
          </a:xfrm>
          <a:prstGeom prst="roundRect">
            <a:avLst>
              <a:gd name="adj" fmla="val 73768"/>
            </a:avLst>
          </a:prstGeom>
          <a:solidFill>
            <a:srgbClr val="224435"/>
          </a:solidFill>
          <a:ln/>
        </p:spPr>
      </p:sp>
      <p:sp>
        <p:nvSpPr>
          <p:cNvPr id="6" name="Shape 3"/>
          <p:cNvSpPr/>
          <p:nvPr/>
        </p:nvSpPr>
        <p:spPr>
          <a:xfrm>
            <a:off x="7772340" y="2248138"/>
            <a:ext cx="642342" cy="642342"/>
          </a:xfrm>
          <a:prstGeom prst="roundRect">
            <a:avLst>
              <a:gd name="adj" fmla="val 142354"/>
            </a:avLst>
          </a:prstGeom>
          <a:solidFill>
            <a:srgbClr val="224435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4984" y="2440781"/>
            <a:ext cx="256937" cy="2569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80334" y="3104555"/>
            <a:ext cx="2884289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Revenue by Gender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6480334" y="3567589"/>
            <a:ext cx="3226475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Male customers generated significantly more revenue ($157,890) than female customers ($75,191).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10165437" y="2569250"/>
            <a:ext cx="3715583" cy="2613541"/>
          </a:xfrm>
          <a:prstGeom prst="roundRect">
            <a:avLst>
              <a:gd name="adj" fmla="val 5598"/>
            </a:avLst>
          </a:prstGeom>
          <a:solidFill>
            <a:srgbClr val="FFFDE6"/>
          </a:solidFill>
          <a:ln/>
        </p:spPr>
      </p:sp>
      <p:sp>
        <p:nvSpPr>
          <p:cNvPr id="11" name="Shape 7"/>
          <p:cNvSpPr/>
          <p:nvPr/>
        </p:nvSpPr>
        <p:spPr>
          <a:xfrm>
            <a:off x="10165437" y="2538770"/>
            <a:ext cx="3715583" cy="121920"/>
          </a:xfrm>
          <a:prstGeom prst="roundRect">
            <a:avLst>
              <a:gd name="adj" fmla="val 73768"/>
            </a:avLst>
          </a:prstGeom>
          <a:solidFill>
            <a:srgbClr val="224435"/>
          </a:solidFill>
          <a:ln/>
        </p:spPr>
      </p:sp>
      <p:sp>
        <p:nvSpPr>
          <p:cNvPr id="12" name="Shape 8"/>
          <p:cNvSpPr/>
          <p:nvPr/>
        </p:nvSpPr>
        <p:spPr>
          <a:xfrm>
            <a:off x="11701998" y="2248138"/>
            <a:ext cx="642342" cy="642342"/>
          </a:xfrm>
          <a:prstGeom prst="roundRect">
            <a:avLst>
              <a:gd name="adj" fmla="val 142354"/>
            </a:avLst>
          </a:prstGeom>
          <a:solidFill>
            <a:srgbClr val="22443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94641" y="2440781"/>
            <a:ext cx="256937" cy="25693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09992" y="3104555"/>
            <a:ext cx="3226475" cy="669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High-Spending Discount Users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10409992" y="3902154"/>
            <a:ext cx="3226475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Identified 839 customers who used discounts but still spent above average.</a:t>
            </a:r>
            <a:endParaRPr lang="en-US" sz="1650" dirty="0"/>
          </a:p>
        </p:txBody>
      </p:sp>
      <p:sp>
        <p:nvSpPr>
          <p:cNvPr id="16" name="Shape 11"/>
          <p:cNvSpPr/>
          <p:nvPr/>
        </p:nvSpPr>
        <p:spPr>
          <a:xfrm>
            <a:off x="6235779" y="5717977"/>
            <a:ext cx="7645241" cy="1928217"/>
          </a:xfrm>
          <a:prstGeom prst="roundRect">
            <a:avLst>
              <a:gd name="adj" fmla="val 7588"/>
            </a:avLst>
          </a:prstGeom>
          <a:solidFill>
            <a:srgbClr val="FFFDE6"/>
          </a:solidFill>
          <a:ln/>
        </p:spPr>
      </p:sp>
      <p:sp>
        <p:nvSpPr>
          <p:cNvPr id="17" name="Shape 12"/>
          <p:cNvSpPr/>
          <p:nvPr/>
        </p:nvSpPr>
        <p:spPr>
          <a:xfrm>
            <a:off x="6235779" y="5687497"/>
            <a:ext cx="7645241" cy="121920"/>
          </a:xfrm>
          <a:prstGeom prst="roundRect">
            <a:avLst>
              <a:gd name="adj" fmla="val 73768"/>
            </a:avLst>
          </a:prstGeom>
          <a:solidFill>
            <a:srgbClr val="224435"/>
          </a:solidFill>
          <a:ln/>
        </p:spPr>
      </p:sp>
      <p:sp>
        <p:nvSpPr>
          <p:cNvPr id="18" name="Shape 13"/>
          <p:cNvSpPr/>
          <p:nvPr/>
        </p:nvSpPr>
        <p:spPr>
          <a:xfrm>
            <a:off x="9737229" y="5396865"/>
            <a:ext cx="642342" cy="642342"/>
          </a:xfrm>
          <a:prstGeom prst="roundRect">
            <a:avLst>
              <a:gd name="adj" fmla="val 142354"/>
            </a:avLst>
          </a:prstGeom>
          <a:solidFill>
            <a:srgbClr val="224435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29872" y="5589508"/>
            <a:ext cx="256937" cy="25693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480334" y="6253282"/>
            <a:ext cx="3666292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 5 Products by Rating</a:t>
            </a:r>
            <a:endParaRPr lang="en-US" sz="2100" dirty="0"/>
          </a:p>
        </p:txBody>
      </p:sp>
      <p:sp>
        <p:nvSpPr>
          <p:cNvPr id="21" name="Text 15"/>
          <p:cNvSpPr/>
          <p:nvPr/>
        </p:nvSpPr>
        <p:spPr>
          <a:xfrm>
            <a:off x="6480334" y="6716316"/>
            <a:ext cx="7156132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Gloves, Sandals, Boots, Hat, and Skirt received the highest average review ratings.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687" y="426363"/>
            <a:ext cx="8148876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SQL Analysis: Shipping &amp; Subscriptions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2687" y="1298496"/>
            <a:ext cx="2848213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Shipping Type Comparison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2687" y="1695807"/>
            <a:ext cx="6583323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Express shipping users had a higher average purchase amount ($60.48) compared to standard shipping ($58.46).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687" y="2366486"/>
            <a:ext cx="6583323" cy="65833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2010" y="1298496"/>
            <a:ext cx="3409831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Subscribers vs. Non-Subscribers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2010" y="1695807"/>
            <a:ext cx="6583323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Non-subscribers (2847 customers) contributed more total revenue ($170,436) than subscribers (1053 customers, $62,645).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010" y="2366486"/>
            <a:ext cx="6583323" cy="65833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085" y="566857"/>
            <a:ext cx="7702629" cy="1287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SQL Analysis: Product &amp; Customer Focus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7085" y="2471618"/>
            <a:ext cx="3748326" cy="2828568"/>
          </a:xfrm>
          <a:prstGeom prst="roundRect">
            <a:avLst>
              <a:gd name="adj" fmla="val 3879"/>
            </a:avLst>
          </a:prstGeom>
          <a:solidFill>
            <a:srgbClr val="FFFDE6"/>
          </a:solidFill>
          <a:ln/>
        </p:spPr>
      </p:sp>
      <p:sp>
        <p:nvSpPr>
          <p:cNvPr id="5" name="Shape 2"/>
          <p:cNvSpPr/>
          <p:nvPr/>
        </p:nvSpPr>
        <p:spPr>
          <a:xfrm>
            <a:off x="6207085" y="2448758"/>
            <a:ext cx="3748326" cy="91440"/>
          </a:xfrm>
          <a:prstGeom prst="roundRect">
            <a:avLst>
              <a:gd name="adj" fmla="val 94582"/>
            </a:avLst>
          </a:prstGeom>
          <a:solidFill>
            <a:srgbClr val="224435"/>
          </a:solidFill>
          <a:ln/>
        </p:spPr>
      </p:sp>
      <p:sp>
        <p:nvSpPr>
          <p:cNvPr id="6" name="Shape 3"/>
          <p:cNvSpPr/>
          <p:nvPr/>
        </p:nvSpPr>
        <p:spPr>
          <a:xfrm>
            <a:off x="7772400" y="2162770"/>
            <a:ext cx="617696" cy="617696"/>
          </a:xfrm>
          <a:prstGeom prst="roundRect">
            <a:avLst>
              <a:gd name="adj" fmla="val 148034"/>
            </a:avLst>
          </a:prstGeom>
          <a:solidFill>
            <a:srgbClr val="224435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7661" y="2348032"/>
            <a:ext cx="247055" cy="24705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35804" y="2986326"/>
            <a:ext cx="3290887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Discount-Dependent Products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6435804" y="3753207"/>
            <a:ext cx="3290887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Hat (50%), Sneakers (49.66%), Coat (49.07%), Sweater (48.17%), and Pants (47.37%) had the highest discount rates.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0161270" y="2471618"/>
            <a:ext cx="3748445" cy="2828568"/>
          </a:xfrm>
          <a:prstGeom prst="roundRect">
            <a:avLst>
              <a:gd name="adj" fmla="val 3879"/>
            </a:avLst>
          </a:prstGeom>
          <a:solidFill>
            <a:srgbClr val="FFFDE6"/>
          </a:solidFill>
          <a:ln/>
        </p:spPr>
      </p:sp>
      <p:sp>
        <p:nvSpPr>
          <p:cNvPr id="11" name="Shape 7"/>
          <p:cNvSpPr/>
          <p:nvPr/>
        </p:nvSpPr>
        <p:spPr>
          <a:xfrm>
            <a:off x="10161270" y="2448758"/>
            <a:ext cx="3748445" cy="91440"/>
          </a:xfrm>
          <a:prstGeom prst="roundRect">
            <a:avLst>
              <a:gd name="adj" fmla="val 94582"/>
            </a:avLst>
          </a:prstGeom>
          <a:solidFill>
            <a:srgbClr val="224435"/>
          </a:solidFill>
          <a:ln/>
        </p:spPr>
      </p:sp>
      <p:sp>
        <p:nvSpPr>
          <p:cNvPr id="12" name="Shape 8"/>
          <p:cNvSpPr/>
          <p:nvPr/>
        </p:nvSpPr>
        <p:spPr>
          <a:xfrm>
            <a:off x="11726585" y="2162770"/>
            <a:ext cx="617696" cy="617696"/>
          </a:xfrm>
          <a:prstGeom prst="roundRect">
            <a:avLst>
              <a:gd name="adj" fmla="val 148034"/>
            </a:avLst>
          </a:prstGeom>
          <a:solidFill>
            <a:srgbClr val="22443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1846" y="2348032"/>
            <a:ext cx="247055" cy="24705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89989" y="2986326"/>
            <a:ext cx="3291007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Segmentation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10389989" y="3753207"/>
            <a:ext cx="3291007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Customers were segmented into Loyal (3116), Returning (701), and New (83) based on purchase history.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6207085" y="5814893"/>
            <a:ext cx="7702629" cy="1847731"/>
          </a:xfrm>
          <a:prstGeom prst="roundRect">
            <a:avLst>
              <a:gd name="adj" fmla="val 5939"/>
            </a:avLst>
          </a:prstGeom>
          <a:solidFill>
            <a:srgbClr val="FFFDE6"/>
          </a:solidFill>
          <a:ln/>
        </p:spPr>
      </p:sp>
      <p:sp>
        <p:nvSpPr>
          <p:cNvPr id="17" name="Shape 12"/>
          <p:cNvSpPr/>
          <p:nvPr/>
        </p:nvSpPr>
        <p:spPr>
          <a:xfrm>
            <a:off x="6207085" y="5792033"/>
            <a:ext cx="7702629" cy="91440"/>
          </a:xfrm>
          <a:prstGeom prst="roundRect">
            <a:avLst>
              <a:gd name="adj" fmla="val 94582"/>
            </a:avLst>
          </a:prstGeom>
          <a:solidFill>
            <a:srgbClr val="224435"/>
          </a:solidFill>
          <a:ln/>
        </p:spPr>
      </p:sp>
      <p:sp>
        <p:nvSpPr>
          <p:cNvPr id="18" name="Shape 13"/>
          <p:cNvSpPr/>
          <p:nvPr/>
        </p:nvSpPr>
        <p:spPr>
          <a:xfrm>
            <a:off x="9749552" y="5506045"/>
            <a:ext cx="617696" cy="617696"/>
          </a:xfrm>
          <a:prstGeom prst="roundRect">
            <a:avLst>
              <a:gd name="adj" fmla="val 148034"/>
            </a:avLst>
          </a:prstGeom>
          <a:solidFill>
            <a:srgbClr val="224435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4813" y="5691307"/>
            <a:ext cx="247055" cy="24705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435804" y="6329601"/>
            <a:ext cx="430220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Repeat Buyers &amp; Subscriptions</a:t>
            </a:r>
            <a:endParaRPr lang="en-US" sz="2000" dirty="0"/>
          </a:p>
        </p:txBody>
      </p:sp>
      <p:sp>
        <p:nvSpPr>
          <p:cNvPr id="21" name="Text 15"/>
          <p:cNvSpPr/>
          <p:nvPr/>
        </p:nvSpPr>
        <p:spPr>
          <a:xfrm>
            <a:off x="6435804" y="6774775"/>
            <a:ext cx="7245191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2518 repeat buyers were non-subscribers, while 958 were subscribers, indicating potential for subscription growth.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799" y="534948"/>
            <a:ext cx="6946106" cy="607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 Products by Category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80799" y="1531858"/>
            <a:ext cx="13268801" cy="6173391"/>
          </a:xfrm>
          <a:prstGeom prst="roundRect">
            <a:avLst>
              <a:gd name="adj" fmla="val 132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88419" y="1539478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82848" y="1663779"/>
            <a:ext cx="292072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4200049" y="1663779"/>
            <a:ext cx="291691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Accessories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513439" y="1663779"/>
            <a:ext cx="291691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Jewelry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0826829" y="1663779"/>
            <a:ext cx="292072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171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688419" y="2099310"/>
            <a:ext cx="13253561" cy="559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82848" y="2223611"/>
            <a:ext cx="292072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2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4200049" y="2223611"/>
            <a:ext cx="291691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Accessories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513439" y="2223611"/>
            <a:ext cx="291691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Sunglasses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10826829" y="2223611"/>
            <a:ext cx="292072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161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688419" y="2659142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82848" y="2783443"/>
            <a:ext cx="292072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3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4200049" y="2783443"/>
            <a:ext cx="291691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Accessories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7513439" y="2783443"/>
            <a:ext cx="291691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Belt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0826829" y="2783443"/>
            <a:ext cx="292072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161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688419" y="3218974"/>
            <a:ext cx="13253561" cy="559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882848" y="3343275"/>
            <a:ext cx="292072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4200049" y="3343275"/>
            <a:ext cx="291691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Clothing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513439" y="3343275"/>
            <a:ext cx="291691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Blouse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0826829" y="3343275"/>
            <a:ext cx="292072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171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688419" y="3778806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82848" y="3903107"/>
            <a:ext cx="292072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2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4200049" y="3903107"/>
            <a:ext cx="291691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Clothing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7513439" y="3903107"/>
            <a:ext cx="291691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Pants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10826829" y="3903107"/>
            <a:ext cx="292072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171</a:t>
            </a:r>
            <a:endParaRPr lang="en-US" sz="1500" dirty="0"/>
          </a:p>
        </p:txBody>
      </p:sp>
      <p:sp>
        <p:nvSpPr>
          <p:cNvPr id="29" name="Shape 27"/>
          <p:cNvSpPr/>
          <p:nvPr/>
        </p:nvSpPr>
        <p:spPr>
          <a:xfrm>
            <a:off x="688419" y="4338638"/>
            <a:ext cx="13253561" cy="559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882848" y="4462939"/>
            <a:ext cx="292072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3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4200049" y="4462939"/>
            <a:ext cx="291691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Clothing</a:t>
            </a:r>
            <a:endParaRPr lang="en-US" sz="1500" dirty="0"/>
          </a:p>
        </p:txBody>
      </p:sp>
      <p:sp>
        <p:nvSpPr>
          <p:cNvPr id="32" name="Text 30"/>
          <p:cNvSpPr/>
          <p:nvPr/>
        </p:nvSpPr>
        <p:spPr>
          <a:xfrm>
            <a:off x="7513439" y="4462939"/>
            <a:ext cx="291691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Shirt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10826829" y="4462939"/>
            <a:ext cx="292072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169</a:t>
            </a:r>
            <a:endParaRPr lang="en-US" sz="1500" dirty="0"/>
          </a:p>
        </p:txBody>
      </p:sp>
      <p:sp>
        <p:nvSpPr>
          <p:cNvPr id="34" name="Shape 32"/>
          <p:cNvSpPr/>
          <p:nvPr/>
        </p:nvSpPr>
        <p:spPr>
          <a:xfrm>
            <a:off x="688419" y="4898469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882848" y="5022771"/>
            <a:ext cx="292072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</a:t>
            </a:r>
            <a:endParaRPr lang="en-US" sz="1500" dirty="0"/>
          </a:p>
        </p:txBody>
      </p:sp>
      <p:sp>
        <p:nvSpPr>
          <p:cNvPr id="36" name="Text 34"/>
          <p:cNvSpPr/>
          <p:nvPr/>
        </p:nvSpPr>
        <p:spPr>
          <a:xfrm>
            <a:off x="4200049" y="5022771"/>
            <a:ext cx="291691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Footwear</a:t>
            </a:r>
            <a:endParaRPr lang="en-US" sz="1500" dirty="0"/>
          </a:p>
        </p:txBody>
      </p:sp>
      <p:sp>
        <p:nvSpPr>
          <p:cNvPr id="37" name="Text 35"/>
          <p:cNvSpPr/>
          <p:nvPr/>
        </p:nvSpPr>
        <p:spPr>
          <a:xfrm>
            <a:off x="7513439" y="5022771"/>
            <a:ext cx="291691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Sandals</a:t>
            </a:r>
            <a:endParaRPr lang="en-US" sz="1500" dirty="0"/>
          </a:p>
        </p:txBody>
      </p:sp>
      <p:sp>
        <p:nvSpPr>
          <p:cNvPr id="38" name="Text 36"/>
          <p:cNvSpPr/>
          <p:nvPr/>
        </p:nvSpPr>
        <p:spPr>
          <a:xfrm>
            <a:off x="10826829" y="5022771"/>
            <a:ext cx="292072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160</a:t>
            </a:r>
            <a:endParaRPr lang="en-US" sz="1500" dirty="0"/>
          </a:p>
        </p:txBody>
      </p:sp>
      <p:sp>
        <p:nvSpPr>
          <p:cNvPr id="39" name="Shape 37"/>
          <p:cNvSpPr/>
          <p:nvPr/>
        </p:nvSpPr>
        <p:spPr>
          <a:xfrm>
            <a:off x="688419" y="5458301"/>
            <a:ext cx="13253561" cy="559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882848" y="5582603"/>
            <a:ext cx="292072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2</a:t>
            </a:r>
            <a:endParaRPr lang="en-US" sz="1500" dirty="0"/>
          </a:p>
        </p:txBody>
      </p:sp>
      <p:sp>
        <p:nvSpPr>
          <p:cNvPr id="41" name="Text 39"/>
          <p:cNvSpPr/>
          <p:nvPr/>
        </p:nvSpPr>
        <p:spPr>
          <a:xfrm>
            <a:off x="4200049" y="5582603"/>
            <a:ext cx="291691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Footwear</a:t>
            </a:r>
            <a:endParaRPr lang="en-US" sz="1500" dirty="0"/>
          </a:p>
        </p:txBody>
      </p:sp>
      <p:sp>
        <p:nvSpPr>
          <p:cNvPr id="42" name="Text 40"/>
          <p:cNvSpPr/>
          <p:nvPr/>
        </p:nvSpPr>
        <p:spPr>
          <a:xfrm>
            <a:off x="7513439" y="5582603"/>
            <a:ext cx="291691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Shoes</a:t>
            </a:r>
            <a:endParaRPr lang="en-US" sz="1500" dirty="0"/>
          </a:p>
        </p:txBody>
      </p:sp>
      <p:sp>
        <p:nvSpPr>
          <p:cNvPr id="43" name="Text 41"/>
          <p:cNvSpPr/>
          <p:nvPr/>
        </p:nvSpPr>
        <p:spPr>
          <a:xfrm>
            <a:off x="10826829" y="5582603"/>
            <a:ext cx="292072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150</a:t>
            </a:r>
            <a:endParaRPr lang="en-US" sz="1500" dirty="0"/>
          </a:p>
        </p:txBody>
      </p:sp>
      <p:sp>
        <p:nvSpPr>
          <p:cNvPr id="44" name="Shape 42"/>
          <p:cNvSpPr/>
          <p:nvPr/>
        </p:nvSpPr>
        <p:spPr>
          <a:xfrm>
            <a:off x="688419" y="6018133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882848" y="6142434"/>
            <a:ext cx="292072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3</a:t>
            </a:r>
            <a:endParaRPr lang="en-US" sz="1500" dirty="0"/>
          </a:p>
        </p:txBody>
      </p:sp>
      <p:sp>
        <p:nvSpPr>
          <p:cNvPr id="46" name="Text 44"/>
          <p:cNvSpPr/>
          <p:nvPr/>
        </p:nvSpPr>
        <p:spPr>
          <a:xfrm>
            <a:off x="4200049" y="6142434"/>
            <a:ext cx="291691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Footwear</a:t>
            </a:r>
            <a:endParaRPr lang="en-US" sz="1500" dirty="0"/>
          </a:p>
        </p:txBody>
      </p:sp>
      <p:sp>
        <p:nvSpPr>
          <p:cNvPr id="47" name="Text 45"/>
          <p:cNvSpPr/>
          <p:nvPr/>
        </p:nvSpPr>
        <p:spPr>
          <a:xfrm>
            <a:off x="7513439" y="6142434"/>
            <a:ext cx="291691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Sneakers</a:t>
            </a:r>
            <a:endParaRPr lang="en-US" sz="1500" dirty="0"/>
          </a:p>
        </p:txBody>
      </p:sp>
      <p:sp>
        <p:nvSpPr>
          <p:cNvPr id="48" name="Text 46"/>
          <p:cNvSpPr/>
          <p:nvPr/>
        </p:nvSpPr>
        <p:spPr>
          <a:xfrm>
            <a:off x="10826829" y="6142434"/>
            <a:ext cx="292072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145</a:t>
            </a:r>
            <a:endParaRPr lang="en-US" sz="1500" dirty="0"/>
          </a:p>
        </p:txBody>
      </p:sp>
      <p:sp>
        <p:nvSpPr>
          <p:cNvPr id="49" name="Shape 47"/>
          <p:cNvSpPr/>
          <p:nvPr/>
        </p:nvSpPr>
        <p:spPr>
          <a:xfrm>
            <a:off x="688419" y="6577965"/>
            <a:ext cx="13253561" cy="559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882848" y="6702266"/>
            <a:ext cx="292072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</a:t>
            </a:r>
            <a:endParaRPr lang="en-US" sz="1500" dirty="0"/>
          </a:p>
        </p:txBody>
      </p:sp>
      <p:sp>
        <p:nvSpPr>
          <p:cNvPr id="51" name="Text 49"/>
          <p:cNvSpPr/>
          <p:nvPr/>
        </p:nvSpPr>
        <p:spPr>
          <a:xfrm>
            <a:off x="4200049" y="6702266"/>
            <a:ext cx="291691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Outerwear</a:t>
            </a:r>
            <a:endParaRPr lang="en-US" sz="1500" dirty="0"/>
          </a:p>
        </p:txBody>
      </p:sp>
      <p:sp>
        <p:nvSpPr>
          <p:cNvPr id="52" name="Text 50"/>
          <p:cNvSpPr/>
          <p:nvPr/>
        </p:nvSpPr>
        <p:spPr>
          <a:xfrm>
            <a:off x="7513439" y="6702266"/>
            <a:ext cx="291691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Jacket</a:t>
            </a:r>
            <a:endParaRPr lang="en-US" sz="1500" dirty="0"/>
          </a:p>
        </p:txBody>
      </p:sp>
      <p:sp>
        <p:nvSpPr>
          <p:cNvPr id="53" name="Text 51"/>
          <p:cNvSpPr/>
          <p:nvPr/>
        </p:nvSpPr>
        <p:spPr>
          <a:xfrm>
            <a:off x="10826829" y="6702266"/>
            <a:ext cx="292072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163</a:t>
            </a:r>
            <a:endParaRPr lang="en-US" sz="1500" dirty="0"/>
          </a:p>
        </p:txBody>
      </p:sp>
      <p:sp>
        <p:nvSpPr>
          <p:cNvPr id="54" name="Shape 52"/>
          <p:cNvSpPr/>
          <p:nvPr/>
        </p:nvSpPr>
        <p:spPr>
          <a:xfrm>
            <a:off x="688419" y="7137797"/>
            <a:ext cx="1325356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882848" y="7262098"/>
            <a:ext cx="292072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2</a:t>
            </a:r>
            <a:endParaRPr lang="en-US" sz="1500" dirty="0"/>
          </a:p>
        </p:txBody>
      </p:sp>
      <p:sp>
        <p:nvSpPr>
          <p:cNvPr id="56" name="Text 54"/>
          <p:cNvSpPr/>
          <p:nvPr/>
        </p:nvSpPr>
        <p:spPr>
          <a:xfrm>
            <a:off x="4200049" y="7262098"/>
            <a:ext cx="291691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Outerwear</a:t>
            </a:r>
            <a:endParaRPr lang="en-US" sz="1500" dirty="0"/>
          </a:p>
        </p:txBody>
      </p:sp>
      <p:sp>
        <p:nvSpPr>
          <p:cNvPr id="57" name="Text 55"/>
          <p:cNvSpPr/>
          <p:nvPr/>
        </p:nvSpPr>
        <p:spPr>
          <a:xfrm>
            <a:off x="7513439" y="7262098"/>
            <a:ext cx="291691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Coat</a:t>
            </a:r>
            <a:endParaRPr lang="en-US" sz="1500" dirty="0"/>
          </a:p>
        </p:txBody>
      </p:sp>
      <p:sp>
        <p:nvSpPr>
          <p:cNvPr id="58" name="Text 56"/>
          <p:cNvSpPr/>
          <p:nvPr/>
        </p:nvSpPr>
        <p:spPr>
          <a:xfrm>
            <a:off x="10826829" y="7262098"/>
            <a:ext cx="2920722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161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3392" y="682228"/>
            <a:ext cx="7750016" cy="1244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Business Recommendations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392" y="2225635"/>
            <a:ext cx="995720" cy="11949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78184" y="2424708"/>
            <a:ext cx="2703433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378184" y="2855238"/>
            <a:ext cx="6555224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Promote exclusive benefits to increase subscriber base.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92" y="3420547"/>
            <a:ext cx="995720" cy="14658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78184" y="3619619"/>
            <a:ext cx="3819763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Loyalty Programs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378184" y="4050149"/>
            <a:ext cx="6555224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Reward repeat buyers to foster loyalty and move them to the "Loyal" segment.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392" y="4886444"/>
            <a:ext cx="995720" cy="11949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78184" y="5085517"/>
            <a:ext cx="31752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Review Discount Policy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378184" y="5516047"/>
            <a:ext cx="6555224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Optimize discount strategies to balance sales growth with profit margins.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392" y="6081355"/>
            <a:ext cx="995720" cy="146589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78184" y="6280428"/>
            <a:ext cx="2679859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Targeted Marketing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378184" y="6710958"/>
            <a:ext cx="6555224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Focus marketing efforts on high-revenue age groups and express-shipping users.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2025-12-07T09:54:07Z</dcterms:created>
  <dcterms:modified xsi:type="dcterms:W3CDTF">2025-12-07T09:54:07Z</dcterms:modified>
</cp:coreProperties>
</file>